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CD"/>
    <a:srgbClr val="11B8CE"/>
    <a:srgbClr val="E6E6E6"/>
    <a:srgbClr val="FEF248"/>
    <a:srgbClr val="E4EFE6"/>
    <a:srgbClr val="F4F6ED"/>
    <a:srgbClr val="FFF1EA"/>
    <a:srgbClr val="FFE4DE"/>
    <a:srgbClr val="FFFFFF"/>
    <a:srgbClr val="FBE5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598D32C-8BFE-32A6-5BDE-8B5F29AC0F9E}"/>
              </a:ext>
            </a:extLst>
          </p:cNvPr>
          <p:cNvSpPr/>
          <p:nvPr/>
        </p:nvSpPr>
        <p:spPr>
          <a:xfrm>
            <a:off x="0" y="1"/>
            <a:ext cx="9144000" cy="517235"/>
          </a:xfrm>
          <a:prstGeom prst="roundRect">
            <a:avLst>
              <a:gd name="adj" fmla="val 3843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spcAft>
                <a:spcPts val="1800"/>
              </a:spcAft>
            </a:pP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 팔과 로봇 팔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4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다관절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움직임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586FCC-B39E-ECB7-5A23-F17688031847}"/>
              </a:ext>
            </a:extLst>
          </p:cNvPr>
          <p:cNvSpPr txBox="1"/>
          <p:nvPr/>
        </p:nvSpPr>
        <p:spPr>
          <a:xfrm>
            <a:off x="141260" y="603059"/>
            <a:ext cx="8861479" cy="90981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 팔처럼 자유롭게 움직이기 위해 로봇 팔도 여러 개의 관절로 구성한다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9FF662D-042F-BC5D-0C7C-B06FFD9FD718}"/>
              </a:ext>
            </a:extLst>
          </p:cNvPr>
          <p:cNvSpPr/>
          <p:nvPr/>
        </p:nvSpPr>
        <p:spPr>
          <a:xfrm>
            <a:off x="73890" y="2065494"/>
            <a:ext cx="8968510" cy="2912906"/>
          </a:xfrm>
          <a:prstGeom prst="roundRect">
            <a:avLst>
              <a:gd name="adj" fmla="val 3843"/>
            </a:avLst>
          </a:prstGeom>
          <a:solidFill>
            <a:srgbClr val="FFFDE7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spcAft>
                <a:spcPts val="1800"/>
              </a:spcAft>
            </a:pPr>
            <a:endParaRPr lang="ko-KR" altLang="en-US" sz="26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005A831-F10F-436A-4627-DFB093A30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2"/>
          <a:stretch/>
        </p:blipFill>
        <p:spPr>
          <a:xfrm>
            <a:off x="54067" y="2020437"/>
            <a:ext cx="9100726" cy="25646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590DAA-8A8E-E7C2-87F9-C5A97C09C7E1}"/>
              </a:ext>
            </a:extLst>
          </p:cNvPr>
          <p:cNvSpPr txBox="1"/>
          <p:nvPr/>
        </p:nvSpPr>
        <p:spPr>
          <a:xfrm>
            <a:off x="510714" y="1558240"/>
            <a:ext cx="8861479" cy="50196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ko-KR" altLang="en-US" sz="2600" b="1" dirty="0">
                <a:solidFill>
                  <a:srgbClr val="11B8C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 팔의 움직임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17540276-ABC8-96BD-E988-F4D956241E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15" y="1691611"/>
            <a:ext cx="211499" cy="2352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D864A51-F5B7-AE89-5E73-57BA29A85E80}"/>
              </a:ext>
            </a:extLst>
          </p:cNvPr>
          <p:cNvSpPr txBox="1"/>
          <p:nvPr/>
        </p:nvSpPr>
        <p:spPr>
          <a:xfrm>
            <a:off x="253998" y="5092651"/>
            <a:ext cx="8788401" cy="1695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ko-KR" altLang="en-US" sz="2400" i="0" u="none" strike="noStrike" baseline="0" dirty="0">
                <a:solidFill>
                  <a:srgbClr val="15BECF"/>
                </a:solidFill>
                <a:latin typeface="+mj-ea"/>
                <a:ea typeface="+mj-ea"/>
              </a:rPr>
              <a:t>➊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2400" i="0" u="none" strike="noStrike" baseline="0" dirty="0">
                <a:solidFill>
                  <a:srgbClr val="15BECF"/>
                </a:solidFill>
                <a:latin typeface="+mj-ea"/>
                <a:ea typeface="+mj-ea"/>
              </a:rPr>
              <a:t>➋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2400" i="0" u="none" strike="noStrike" baseline="0" dirty="0">
                <a:solidFill>
                  <a:srgbClr val="15BECF"/>
                </a:solidFill>
                <a:latin typeface="+mj-ea"/>
                <a:ea typeface="+mj-ea"/>
              </a:rPr>
              <a:t>➌ 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어깨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(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축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)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를 중심으로 한 팔 전체의 운동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(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호 운동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회전 운동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) </a:t>
            </a:r>
          </a:p>
          <a:p>
            <a:pPr>
              <a:lnSpc>
                <a:spcPts val="3200"/>
              </a:lnSpc>
            </a:pPr>
            <a:r>
              <a:rPr lang="ko-KR" altLang="en-US" sz="2400" dirty="0">
                <a:solidFill>
                  <a:srgbClr val="15BECF"/>
                </a:solidFill>
                <a:latin typeface="+mj-ea"/>
                <a:ea typeface="+mj-ea"/>
              </a:rPr>
              <a:t>➍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rgbClr val="15BECF"/>
                </a:solidFill>
                <a:latin typeface="+mj-ea"/>
                <a:ea typeface="+mj-ea"/>
              </a:rPr>
              <a:t>➎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 팔꿈치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(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축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)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를 중심으로 한 운동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(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호 운동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, 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회전 운동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) </a:t>
            </a:r>
          </a:p>
          <a:p>
            <a:pPr>
              <a:lnSpc>
                <a:spcPts val="3200"/>
              </a:lnSpc>
            </a:pPr>
            <a:r>
              <a:rPr lang="ko-KR" altLang="en-US" sz="2400" i="0" u="none" strike="noStrike" baseline="0" dirty="0">
                <a:solidFill>
                  <a:srgbClr val="15BECF"/>
                </a:solidFill>
                <a:latin typeface="+mj-ea"/>
                <a:ea typeface="+mj-ea"/>
              </a:rPr>
              <a:t>➏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2400" i="0" u="none" strike="noStrike" baseline="0" dirty="0">
                <a:solidFill>
                  <a:srgbClr val="15BECF"/>
                </a:solidFill>
                <a:latin typeface="+mj-ea"/>
                <a:ea typeface="+mj-ea"/>
              </a:rPr>
              <a:t>➐ 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손목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축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)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을 중심으로 한 운동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호 운동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) </a:t>
            </a:r>
            <a:endParaRPr lang="ko-KR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6BAED3D2-C7B7-015F-8506-BB790948D206}"/>
              </a:ext>
            </a:extLst>
          </p:cNvPr>
          <p:cNvSpPr/>
          <p:nvPr/>
        </p:nvSpPr>
        <p:spPr>
          <a:xfrm>
            <a:off x="0" y="1"/>
            <a:ext cx="9144000" cy="517235"/>
          </a:xfrm>
          <a:prstGeom prst="roundRect">
            <a:avLst>
              <a:gd name="adj" fmla="val 3843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spcAft>
                <a:spcPts val="1800"/>
              </a:spcAft>
            </a:pP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 팔과 로봇 팔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4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다관절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움직임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122F35-35F0-8490-9BC7-C19DE51E5029}"/>
              </a:ext>
            </a:extLst>
          </p:cNvPr>
          <p:cNvSpPr txBox="1"/>
          <p:nvPr/>
        </p:nvSpPr>
        <p:spPr>
          <a:xfrm>
            <a:off x="141260" y="603059"/>
            <a:ext cx="8861479" cy="90981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 팔처럼 자유롭게 움직이기 위해 로봇 팔도 여러 개의 관절로 구성한다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B82C16-9D78-5A62-ABF5-7EB595BF797F}"/>
              </a:ext>
            </a:extLst>
          </p:cNvPr>
          <p:cNvSpPr txBox="1"/>
          <p:nvPr/>
        </p:nvSpPr>
        <p:spPr>
          <a:xfrm>
            <a:off x="510714" y="1558240"/>
            <a:ext cx="8861479" cy="50196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ko-KR" altLang="en-US" sz="2600" b="1" dirty="0">
                <a:solidFill>
                  <a:srgbClr val="11B8C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팔의 움직임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C7CD475-3F30-77EE-2C9B-5DAAFCA79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15" y="1691611"/>
            <a:ext cx="211499" cy="23522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825AEB8-718A-90A3-4326-02B5CD867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7" t="25343" r="19665" b="9716"/>
          <a:stretch/>
        </p:blipFill>
        <p:spPr>
          <a:xfrm flipH="1">
            <a:off x="299214" y="2193579"/>
            <a:ext cx="4651306" cy="4475076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EA73B969-D12C-1A59-4DCF-5B8674A6D782}"/>
              </a:ext>
            </a:extLst>
          </p:cNvPr>
          <p:cNvSpPr/>
          <p:nvPr/>
        </p:nvSpPr>
        <p:spPr>
          <a:xfrm>
            <a:off x="5079238" y="2193579"/>
            <a:ext cx="3923501" cy="4475076"/>
          </a:xfrm>
          <a:prstGeom prst="roundRect">
            <a:avLst>
              <a:gd name="adj" fmla="val 3843"/>
            </a:avLst>
          </a:prstGeom>
          <a:solidFill>
            <a:srgbClr val="FFFACD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spcAft>
                <a:spcPts val="1800"/>
              </a:spcAft>
            </a:pPr>
            <a:endParaRPr lang="ko-KR" altLang="en-US" sz="26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2C65DF-0F55-E7CC-6575-F61359BDA2ED}"/>
              </a:ext>
            </a:extLst>
          </p:cNvPr>
          <p:cNvSpPr txBox="1"/>
          <p:nvPr/>
        </p:nvSpPr>
        <p:spPr>
          <a:xfrm>
            <a:off x="5208629" y="2298670"/>
            <a:ext cx="3636158" cy="4288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latinLnBrk="1">
              <a:lnSpc>
                <a:spcPts val="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직선 운동을 하며 물건을 잡을 수 있도록 로봇 팔의 끝에 집게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(</a:t>
            </a:r>
            <a:r>
              <a:rPr lang="ko-KR" altLang="en-US" sz="2400" dirty="0" err="1">
                <a:solidFill>
                  <a:srgbClr val="000000"/>
                </a:solidFill>
                <a:latin typeface="+mj-ea"/>
                <a:ea typeface="+mj-ea"/>
              </a:rPr>
              <a:t>그리퍼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)</a:t>
            </a: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를 부착하였다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</a:p>
          <a:p>
            <a:pPr marL="342900" indent="-342900" latinLnBrk="1">
              <a:lnSpc>
                <a:spcPts val="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400" dirty="0">
                <a:solidFill>
                  <a:srgbClr val="000000"/>
                </a:solidFill>
                <a:latin typeface="+mj-ea"/>
                <a:ea typeface="+mj-ea"/>
              </a:rPr>
              <a:t>여러 관절의 회전과 호 운동의 조합으로 효율적이고 자연스러운 움직임을 구현한다</a:t>
            </a:r>
            <a:r>
              <a:rPr lang="en-US" altLang="ko-KR" sz="24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endParaRPr lang="ko-KR" altLang="en-US" sz="2400" dirty="0">
              <a:latin typeface="+mj-ea"/>
              <a:ea typeface="+mj-ea"/>
            </a:endParaRPr>
          </a:p>
        </p:txBody>
      </p:sp>
      <p:sp>
        <p:nvSpPr>
          <p:cNvPr id="12" name="이등변 삼각형 11">
            <a:extLst>
              <a:ext uri="{FF2B5EF4-FFF2-40B4-BE49-F238E27FC236}">
                <a16:creationId xmlns:a16="http://schemas.microsoft.com/office/drawing/2014/main" id="{C5CA34D2-A251-923A-C7D9-E2C8B86B08C5}"/>
              </a:ext>
            </a:extLst>
          </p:cNvPr>
          <p:cNvSpPr/>
          <p:nvPr/>
        </p:nvSpPr>
        <p:spPr>
          <a:xfrm rot="16200000">
            <a:off x="3790359" y="2770857"/>
            <a:ext cx="1732786" cy="844972"/>
          </a:xfrm>
          <a:prstGeom prst="triangl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179</TotalTime>
  <Words>131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21</cp:revision>
  <dcterms:created xsi:type="dcterms:W3CDTF">2024-11-29T07:51:56Z</dcterms:created>
  <dcterms:modified xsi:type="dcterms:W3CDTF">2024-12-27T06:38:10Z</dcterms:modified>
</cp:coreProperties>
</file>